
<file path=[Content_Types].xml><?xml version="1.0" encoding="utf-8"?>
<Types xmlns="http://schemas.openxmlformats.org/package/2006/content-types">
  <Default Extension="jpeg" ContentType="image/jpeg"/>
  <Default Extension="mp4" ContentType="video/mp4"/>
  <Default Extension="mpg" ContentType="vide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67" r:id="rId3"/>
    <p:sldId id="268" r:id="rId4"/>
    <p:sldId id="260" r:id="rId5"/>
    <p:sldId id="263" r:id="rId6"/>
    <p:sldId id="273" r:id="rId7"/>
    <p:sldId id="262" r:id="rId8"/>
    <p:sldId id="271" r:id="rId9"/>
    <p:sldId id="270"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594"/>
    <p:restoredTop sz="96296"/>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A1E8B-84C9-1D4D-95EB-F8742CCAD61D}" type="datetimeFigureOut">
              <a:rPr lang="en-US" smtClean="0"/>
              <a:t>3/4/22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4C39D-BFF8-8441-AFC9-3348A372747A}" type="slidenum">
              <a:rPr lang="en-US" smtClean="0"/>
              <a:t>‹#›</a:t>
            </a:fld>
            <a:endParaRPr lang="en-US"/>
          </a:p>
        </p:txBody>
      </p:sp>
    </p:spTree>
    <p:extLst>
      <p:ext uri="{BB962C8B-B14F-4D97-AF65-F5344CB8AC3E}">
        <p14:creationId xmlns:p14="http://schemas.microsoft.com/office/powerpoint/2010/main" val="669000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https://pdb101.rcsb.org/learn/other-resources/molecular-backgrounds-for-virtual-meetings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738E1A-AA04-AA4E-9780-37CA132630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138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7T5K</a:t>
            </a:r>
          </a:p>
          <a:p>
            <a:endParaRPr lang="en-US" dirty="0"/>
          </a:p>
        </p:txBody>
      </p:sp>
      <p:sp>
        <p:nvSpPr>
          <p:cNvPr id="4" name="Slide Number Placeholder 3"/>
          <p:cNvSpPr>
            <a:spLocks noGrp="1"/>
          </p:cNvSpPr>
          <p:nvPr>
            <p:ph type="sldNum" sz="quarter" idx="5"/>
          </p:nvPr>
        </p:nvSpPr>
        <p:spPr/>
        <p:txBody>
          <a:bodyPr/>
          <a:lstStyle/>
          <a:p>
            <a:fld id="{CE64C39D-BFF8-8441-AFC9-3348A372747A}" type="slidenum">
              <a:rPr lang="en-US" smtClean="0"/>
              <a:t>3</a:t>
            </a:fld>
            <a:endParaRPr lang="en-US"/>
          </a:p>
        </p:txBody>
      </p:sp>
    </p:spTree>
    <p:extLst>
      <p:ext uri="{BB962C8B-B14F-4D97-AF65-F5344CB8AC3E}">
        <p14:creationId xmlns:p14="http://schemas.microsoft.com/office/powerpoint/2010/main" val="444637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Fetch 7BIA</a:t>
            </a:r>
          </a:p>
          <a:p>
            <a:r>
              <a:rPr lang="en-US" dirty="0"/>
              <a:t>select trip, chain P</a:t>
            </a:r>
          </a:p>
          <a:p>
            <a:r>
              <a:rPr lang="en-US" dirty="0" err="1"/>
              <a:t>mset</a:t>
            </a:r>
            <a:r>
              <a:rPr lang="en-US" dirty="0"/>
              <a:t> 1x60 </a:t>
            </a:r>
          </a:p>
          <a:p>
            <a:r>
              <a:rPr lang="en-US" dirty="0" err="1"/>
              <a:t>Mview</a:t>
            </a:r>
            <a:r>
              <a:rPr lang="en-US" dirty="0"/>
              <a:t> store</a:t>
            </a:r>
          </a:p>
          <a:p>
            <a:r>
              <a:rPr lang="en-US" dirty="0"/>
              <a:t>zoom trip</a:t>
            </a:r>
          </a:p>
          <a:p>
            <a:r>
              <a:rPr lang="en-US" dirty="0" err="1"/>
              <a:t>util.cnc</a:t>
            </a:r>
            <a:endParaRPr lang="en-US" dirty="0"/>
          </a:p>
          <a:p>
            <a:r>
              <a:rPr lang="en-US" dirty="0" err="1"/>
              <a:t>mview</a:t>
            </a:r>
            <a:r>
              <a:rPr lang="en-US" dirty="0"/>
              <a:t> store, 15</a:t>
            </a:r>
          </a:p>
          <a:p>
            <a:r>
              <a:rPr lang="en-US" dirty="0" err="1"/>
              <a:t>mview</a:t>
            </a:r>
            <a:r>
              <a:rPr lang="en-US" dirty="0"/>
              <a:t> </a:t>
            </a:r>
            <a:r>
              <a:rPr lang="en-US" dirty="0" err="1"/>
              <a:t>reinterpolate</a:t>
            </a:r>
            <a:endParaRPr lang="en-US" dirty="0"/>
          </a:p>
          <a:p>
            <a:r>
              <a:rPr lang="en-US" dirty="0"/>
              <a:t>set </a:t>
            </a:r>
            <a:r>
              <a:rPr lang="en-US" dirty="0" err="1"/>
              <a:t>ray_trace_mode</a:t>
            </a:r>
            <a:r>
              <a:rPr lang="en-US" dirty="0"/>
              <a:t>, 1</a:t>
            </a:r>
          </a:p>
          <a:p>
            <a:r>
              <a:rPr lang="en-US" dirty="0"/>
              <a:t>set </a:t>
            </a:r>
            <a:r>
              <a:rPr lang="en-US" dirty="0" err="1"/>
              <a:t>antialias</a:t>
            </a:r>
            <a:r>
              <a:rPr lang="en-US" dirty="0"/>
              <a:t>, 2</a:t>
            </a:r>
          </a:p>
          <a:p>
            <a:r>
              <a:rPr lang="en-US" dirty="0"/>
              <a:t>set </a:t>
            </a:r>
            <a:r>
              <a:rPr lang="en-US" dirty="0" err="1"/>
              <a:t>ray_shadows</a:t>
            </a:r>
            <a:r>
              <a:rPr lang="en-US" dirty="0"/>
              <a:t>, on</a:t>
            </a:r>
          </a:p>
          <a:p>
            <a:r>
              <a:rPr lang="en-US" dirty="0"/>
              <a:t>set </a:t>
            </a:r>
            <a:r>
              <a:rPr lang="en-US" dirty="0" err="1"/>
              <a:t>ray_trace_color</a:t>
            </a:r>
            <a:r>
              <a:rPr lang="en-US" dirty="0"/>
              <a:t>, black</a:t>
            </a:r>
          </a:p>
          <a:p>
            <a:r>
              <a:rPr lang="en-US" dirty="0"/>
              <a:t>set </a:t>
            </a:r>
            <a:r>
              <a:rPr lang="en-US" dirty="0" err="1"/>
              <a:t>ray_trace_gain</a:t>
            </a:r>
            <a:r>
              <a:rPr lang="en-US" dirty="0"/>
              <a:t>, 0</a:t>
            </a:r>
          </a:p>
          <a:p>
            <a:r>
              <a:rPr lang="en-US" dirty="0"/>
              <a:t>set </a:t>
            </a:r>
            <a:r>
              <a:rPr lang="en-US" dirty="0" err="1"/>
              <a:t>ray_trace_fog</a:t>
            </a:r>
            <a:r>
              <a:rPr lang="en-US" dirty="0"/>
              <a:t>=0</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E64C39D-BFF8-8441-AFC9-3348A372747A}" type="slidenum">
              <a:rPr lang="en-US" smtClean="0"/>
              <a:t>5</a:t>
            </a:fld>
            <a:endParaRPr lang="en-US"/>
          </a:p>
        </p:txBody>
      </p:sp>
    </p:spTree>
    <p:extLst>
      <p:ext uri="{BB962C8B-B14F-4D97-AF65-F5344CB8AC3E}">
        <p14:creationId xmlns:p14="http://schemas.microsoft.com/office/powerpoint/2010/main" val="69617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fetch 6CHJ</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t>util.cbc</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t>util.cnc</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mset</a:t>
            </a:r>
            <a:r>
              <a:rPr lang="en-US" dirty="0"/>
              <a:t> 1x60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scene 1,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mview</a:t>
            </a:r>
            <a:r>
              <a:rPr lang="en-US" dirty="0"/>
              <a:t> store, 1, scene=1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t>preset.interface</a:t>
            </a:r>
            <a:r>
              <a:rPr lang="en-US" b="0" dirty="0"/>
              <a:t>()</a:t>
            </a:r>
          </a:p>
          <a:p>
            <a:r>
              <a:rPr lang="en-US" dirty="0"/>
              <a:t>extract interface,  rep sticks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set </a:t>
            </a:r>
            <a:r>
              <a:rPr lang="en-US" dirty="0" err="1">
                <a:effectLst/>
              </a:rPr>
              <a:t>cartoon_transparency</a:t>
            </a:r>
            <a:r>
              <a:rPr lang="en-US" dirty="0">
                <a:effectLst/>
              </a:rPr>
              <a:t>, 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zoom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scene 2,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mview</a:t>
            </a:r>
            <a:r>
              <a:rPr lang="en-US" dirty="0"/>
              <a:t> store, 15, scene=2</a:t>
            </a:r>
            <a:endParaRPr lang="en-US" b="1" dirty="0"/>
          </a:p>
          <a:p>
            <a:endParaRPr lang="en-US" b="1" dirty="0"/>
          </a:p>
        </p:txBody>
      </p:sp>
      <p:sp>
        <p:nvSpPr>
          <p:cNvPr id="4" name="Slide Number Placeholder 3"/>
          <p:cNvSpPr>
            <a:spLocks noGrp="1"/>
          </p:cNvSpPr>
          <p:nvPr>
            <p:ph type="sldNum" sz="quarter" idx="5"/>
          </p:nvPr>
        </p:nvSpPr>
        <p:spPr/>
        <p:txBody>
          <a:bodyPr/>
          <a:lstStyle/>
          <a:p>
            <a:fld id="{CE64C39D-BFF8-8441-AFC9-3348A372747A}" type="slidenum">
              <a:rPr lang="en-US" smtClean="0"/>
              <a:t>6</a:t>
            </a:fld>
            <a:endParaRPr lang="en-US"/>
          </a:p>
        </p:txBody>
      </p:sp>
    </p:spTree>
    <p:extLst>
      <p:ext uri="{BB962C8B-B14F-4D97-AF65-F5344CB8AC3E}">
        <p14:creationId xmlns:p14="http://schemas.microsoft.com/office/powerpoint/2010/main" val="189819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pymol.org</a:t>
            </a:r>
            <a:r>
              <a:rPr lang="en-US" dirty="0"/>
              <a:t>/tutorials/moviemaking/</a:t>
            </a:r>
          </a:p>
        </p:txBody>
      </p:sp>
      <p:sp>
        <p:nvSpPr>
          <p:cNvPr id="4" name="Slide Number Placeholder 3"/>
          <p:cNvSpPr>
            <a:spLocks noGrp="1"/>
          </p:cNvSpPr>
          <p:nvPr>
            <p:ph type="sldNum" sz="quarter" idx="5"/>
          </p:nvPr>
        </p:nvSpPr>
        <p:spPr/>
        <p:txBody>
          <a:bodyPr/>
          <a:lstStyle/>
          <a:p>
            <a:fld id="{CE64C39D-BFF8-8441-AFC9-3348A372747A}" type="slidenum">
              <a:rPr lang="en-US" smtClean="0"/>
              <a:t>7</a:t>
            </a:fld>
            <a:endParaRPr lang="en-US"/>
          </a:p>
        </p:txBody>
      </p:sp>
    </p:spTree>
    <p:extLst>
      <p:ext uri="{BB962C8B-B14F-4D97-AF65-F5344CB8AC3E}">
        <p14:creationId xmlns:p14="http://schemas.microsoft.com/office/powerpoint/2010/main" val="295611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fetch 2N3Q</a:t>
            </a:r>
          </a:p>
          <a:p>
            <a:endParaRPr lang="en-US" dirty="0"/>
          </a:p>
        </p:txBody>
      </p:sp>
      <p:sp>
        <p:nvSpPr>
          <p:cNvPr id="4" name="Slide Number Placeholder 3"/>
          <p:cNvSpPr>
            <a:spLocks noGrp="1"/>
          </p:cNvSpPr>
          <p:nvPr>
            <p:ph type="sldNum" sz="quarter" idx="5"/>
          </p:nvPr>
        </p:nvSpPr>
        <p:spPr/>
        <p:txBody>
          <a:bodyPr/>
          <a:lstStyle/>
          <a:p>
            <a:fld id="{CE64C39D-BFF8-8441-AFC9-3348A372747A}" type="slidenum">
              <a:rPr lang="en-US" smtClean="0"/>
              <a:t>8</a:t>
            </a:fld>
            <a:endParaRPr lang="en-US"/>
          </a:p>
        </p:txBody>
      </p:sp>
    </p:spTree>
    <p:extLst>
      <p:ext uri="{BB962C8B-B14F-4D97-AF65-F5344CB8AC3E}">
        <p14:creationId xmlns:p14="http://schemas.microsoft.com/office/powerpoint/2010/main" val="11099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64C39D-BFF8-8441-AFC9-3348A372747A}" type="slidenum">
              <a:rPr lang="en-US" smtClean="0"/>
              <a:t>9</a:t>
            </a:fld>
            <a:endParaRPr lang="en-US"/>
          </a:p>
        </p:txBody>
      </p:sp>
    </p:spTree>
    <p:extLst>
      <p:ext uri="{BB962C8B-B14F-4D97-AF65-F5344CB8AC3E}">
        <p14:creationId xmlns:p14="http://schemas.microsoft.com/office/powerpoint/2010/main" val="2767542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9C01-749B-994A-B37B-A52DEFA8F1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AB1515-69ED-0B45-B076-404AD40E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A6F8EC-855F-E64A-A94F-B24122402F3A}"/>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5" name="Footer Placeholder 4">
            <a:extLst>
              <a:ext uri="{FF2B5EF4-FFF2-40B4-BE49-F238E27FC236}">
                <a16:creationId xmlns:a16="http://schemas.microsoft.com/office/drawing/2014/main" id="{2CB0D8C2-DFDF-E446-9E91-E0ACFD4EE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57FD8-25CE-1B41-89D7-C2853D604F8D}"/>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180099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6B904-E3C4-DC4C-A0E4-3C239FFB89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1D1C2E-AFCE-B845-8C8D-0DB612F32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55A02-0FFB-D945-9D83-8EED1C61FD2D}"/>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5" name="Footer Placeholder 4">
            <a:extLst>
              <a:ext uri="{FF2B5EF4-FFF2-40B4-BE49-F238E27FC236}">
                <a16:creationId xmlns:a16="http://schemas.microsoft.com/office/drawing/2014/main" id="{ED6B8A79-D175-1D46-AE21-D73FF5703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00F23-0A0D-0542-8060-07044E989A83}"/>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30165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4E7A40-9985-3449-A009-29DA8AD273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3AB23D-FF5C-9843-A82A-1E85A2BDBE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2FE302-BAD9-5C4C-B15D-6A4BB1F54627}"/>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5" name="Footer Placeholder 4">
            <a:extLst>
              <a:ext uri="{FF2B5EF4-FFF2-40B4-BE49-F238E27FC236}">
                <a16:creationId xmlns:a16="http://schemas.microsoft.com/office/drawing/2014/main" id="{887A1438-3B93-4940-8127-DC3AA26B36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AE658-7293-DA41-BB9D-A042B48DA4F8}"/>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110332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731E-3DB2-B142-A048-C1172C4B6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E24158-99AD-714F-88A3-86238AF341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8C91D-DC5C-5542-9200-6405D3685865}"/>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5" name="Footer Placeholder 4">
            <a:extLst>
              <a:ext uri="{FF2B5EF4-FFF2-40B4-BE49-F238E27FC236}">
                <a16:creationId xmlns:a16="http://schemas.microsoft.com/office/drawing/2014/main" id="{52B0BB04-DEDA-544F-B135-94AF53431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0F867-3FCB-064C-B2A5-112971E8AB66}"/>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775502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27F3-69F0-A047-B3C4-31047405C7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6069C7-E33B-AB47-9F26-58F446B487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C41D52-0059-A242-8D3A-112B603646B1}"/>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5" name="Footer Placeholder 4">
            <a:extLst>
              <a:ext uri="{FF2B5EF4-FFF2-40B4-BE49-F238E27FC236}">
                <a16:creationId xmlns:a16="http://schemas.microsoft.com/office/drawing/2014/main" id="{25373E1C-D655-A14D-9B94-F73925556A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E1E31-00D2-BF45-9222-EFF587F186DE}"/>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2028010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104C-42E8-8946-83F6-8EBC5A79BF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D63554-0C7F-6E43-AB91-15E3583D98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1CB3C-82E2-C14D-9DF9-A2C4E350F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9E6116-0692-9B47-AB5D-EA9E40A71065}"/>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6" name="Footer Placeholder 5">
            <a:extLst>
              <a:ext uri="{FF2B5EF4-FFF2-40B4-BE49-F238E27FC236}">
                <a16:creationId xmlns:a16="http://schemas.microsoft.com/office/drawing/2014/main" id="{7237AAF7-3D41-ED45-B3AE-4003482FAB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501A8E-0224-6F46-B54F-B36CE858CA5C}"/>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47672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4FBB-504D-A644-B8E1-FBF62CBB70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A2197-B789-C44D-AD15-8F9235E322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0586E8-BA31-D043-ABEB-2846156051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4567A9-F463-E641-8061-7E237F5308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33EC9C-AD82-264E-850B-2978C92126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41B148-AC37-5945-90EC-C3A6355BCAA7}"/>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8" name="Footer Placeholder 7">
            <a:extLst>
              <a:ext uri="{FF2B5EF4-FFF2-40B4-BE49-F238E27FC236}">
                <a16:creationId xmlns:a16="http://schemas.microsoft.com/office/drawing/2014/main" id="{9FFC323F-C56A-2340-955E-6919E21D2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741ED4-D1C1-5D40-B1E4-B10482CDEC83}"/>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2771480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E95D-0B73-DD46-A112-76B317EE1D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2F5996-5377-F04F-8269-9C34DEE57B0D}"/>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4" name="Footer Placeholder 3">
            <a:extLst>
              <a:ext uri="{FF2B5EF4-FFF2-40B4-BE49-F238E27FC236}">
                <a16:creationId xmlns:a16="http://schemas.microsoft.com/office/drawing/2014/main" id="{942F1AB8-F2B9-E04B-827B-07479A2E80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DA4D0D-B151-8C46-93CB-2275B4DC9792}"/>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263509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45DE82-B2ED-8C46-8C33-6E0530E23AD2}"/>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3" name="Footer Placeholder 2">
            <a:extLst>
              <a:ext uri="{FF2B5EF4-FFF2-40B4-BE49-F238E27FC236}">
                <a16:creationId xmlns:a16="http://schemas.microsoft.com/office/drawing/2014/main" id="{2320914B-55AA-B742-AD9E-BCCAC22846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EFA79-336B-7B49-A75C-3EDDC4EC5EB1}"/>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2961288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7C2E-B53D-5B43-845B-DD377A937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DC0521-1A10-5C48-9EB2-AABB2F5DB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62C694-FE03-A144-804E-5CB484D7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16840-47B1-3344-8681-3DEFAAA5DAC6}"/>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6" name="Footer Placeholder 5">
            <a:extLst>
              <a:ext uri="{FF2B5EF4-FFF2-40B4-BE49-F238E27FC236}">
                <a16:creationId xmlns:a16="http://schemas.microsoft.com/office/drawing/2014/main" id="{62D4ED0D-9BCE-564A-B38D-F743214476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88080-AB41-0B41-955E-F983F025264E}"/>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615343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8243-0492-B048-BED6-4F08FF8AA6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DBCBF0-4F46-B945-90C8-BF9BAE4977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2E721C-52D3-0042-88A3-118F91DC8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7416FD-C706-1C4D-8A30-A9F4622E7ABB}"/>
              </a:ext>
            </a:extLst>
          </p:cNvPr>
          <p:cNvSpPr>
            <a:spLocks noGrp="1"/>
          </p:cNvSpPr>
          <p:nvPr>
            <p:ph type="dt" sz="half" idx="10"/>
          </p:nvPr>
        </p:nvSpPr>
        <p:spPr/>
        <p:txBody>
          <a:bodyPr/>
          <a:lstStyle/>
          <a:p>
            <a:fld id="{30221E55-4965-2945-B8A7-B690C8552617}" type="datetimeFigureOut">
              <a:rPr lang="en-US" smtClean="0"/>
              <a:t>3/4/22</a:t>
            </a:fld>
            <a:endParaRPr lang="en-US"/>
          </a:p>
        </p:txBody>
      </p:sp>
      <p:sp>
        <p:nvSpPr>
          <p:cNvPr id="6" name="Footer Placeholder 5">
            <a:extLst>
              <a:ext uri="{FF2B5EF4-FFF2-40B4-BE49-F238E27FC236}">
                <a16:creationId xmlns:a16="http://schemas.microsoft.com/office/drawing/2014/main" id="{E67E90F6-1F86-0C4A-A1F4-DF0C6754E4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A7DD63-5ACD-9742-BC05-84C26B6A01A5}"/>
              </a:ext>
            </a:extLst>
          </p:cNvPr>
          <p:cNvSpPr>
            <a:spLocks noGrp="1"/>
          </p:cNvSpPr>
          <p:nvPr>
            <p:ph type="sldNum" sz="quarter" idx="12"/>
          </p:nvPr>
        </p:nvSpPr>
        <p:spPr/>
        <p:txBody>
          <a:bodyPr/>
          <a:lstStyle/>
          <a:p>
            <a:fld id="{26CD8B08-E150-CE47-B301-E3F2C401A6AA}" type="slidenum">
              <a:rPr lang="en-US" smtClean="0"/>
              <a:t>‹#›</a:t>
            </a:fld>
            <a:endParaRPr lang="en-US"/>
          </a:p>
        </p:txBody>
      </p:sp>
    </p:spTree>
    <p:extLst>
      <p:ext uri="{BB962C8B-B14F-4D97-AF65-F5344CB8AC3E}">
        <p14:creationId xmlns:p14="http://schemas.microsoft.com/office/powerpoint/2010/main" val="37435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64CE8-82E4-0C4B-B259-A90AAC9F26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96E2AC-F981-8543-B573-8C6EFBF6A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94574-96A6-D849-B7D9-5AB6CA119B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221E55-4965-2945-B8A7-B690C8552617}" type="datetimeFigureOut">
              <a:rPr lang="en-US" smtClean="0"/>
              <a:t>3/4/22</a:t>
            </a:fld>
            <a:endParaRPr lang="en-US"/>
          </a:p>
        </p:txBody>
      </p:sp>
      <p:sp>
        <p:nvSpPr>
          <p:cNvPr id="5" name="Footer Placeholder 4">
            <a:extLst>
              <a:ext uri="{FF2B5EF4-FFF2-40B4-BE49-F238E27FC236}">
                <a16:creationId xmlns:a16="http://schemas.microsoft.com/office/drawing/2014/main" id="{9ECF3C2A-38A0-0E4A-8A93-F4DB01AD8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4126F-435E-1945-9023-FE5F1F78B7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D8B08-E150-CE47-B301-E3F2C401A6AA}" type="slidenum">
              <a:rPr lang="en-US" smtClean="0"/>
              <a:t>‹#›</a:t>
            </a:fld>
            <a:endParaRPr lang="en-US"/>
          </a:p>
        </p:txBody>
      </p:sp>
    </p:spTree>
    <p:extLst>
      <p:ext uri="{BB962C8B-B14F-4D97-AF65-F5344CB8AC3E}">
        <p14:creationId xmlns:p14="http://schemas.microsoft.com/office/powerpoint/2010/main" val="3445935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g"/><Relationship Id="rId1" Type="http://schemas.microsoft.com/office/2007/relationships/media" Target="../media/media7.m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g"/><Relationship Id="rId1" Type="http://schemas.microsoft.com/office/2007/relationships/media" Target="../media/media4.mp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g"/><Relationship Id="rId1" Type="http://schemas.microsoft.com/office/2007/relationships/media" Target="../media/media5.mp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g"/><Relationship Id="rId1" Type="http://schemas.microsoft.com/office/2007/relationships/media" Target="../media/media6.mp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a:extLst>
              <a:ext uri="{FF2B5EF4-FFF2-40B4-BE49-F238E27FC236}">
                <a16:creationId xmlns:a16="http://schemas.microsoft.com/office/drawing/2014/main" id="{694671AE-5EC1-D346-A9B5-572C40A8A20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4D4414-66EC-364F-84D6-95B0E8D06B6B}"/>
              </a:ext>
            </a:extLst>
          </p:cNvPr>
          <p:cNvSpPr>
            <a:spLocks noGrp="1"/>
          </p:cNvSpPr>
          <p:nvPr>
            <p:ph type="ctrTitle"/>
          </p:nvPr>
        </p:nvSpPr>
        <p:spPr>
          <a:xfrm>
            <a:off x="1524000" y="1122363"/>
            <a:ext cx="9144000" cy="3063240"/>
          </a:xfrm>
        </p:spPr>
        <p:txBody>
          <a:bodyPr>
            <a:normAutofit/>
          </a:bodyPr>
          <a:lstStyle/>
          <a:p>
            <a:r>
              <a:rPr lang="en-US" sz="6600" dirty="0">
                <a:solidFill>
                  <a:srgbClr val="FFFFFF"/>
                </a:solidFill>
                <a:latin typeface="Arial"/>
                <a:cs typeface="Arial"/>
              </a:rPr>
              <a:t>Molecular Modeling Program: </a:t>
            </a:r>
            <a:br>
              <a:rPr lang="en-US" sz="6600" dirty="0">
                <a:solidFill>
                  <a:srgbClr val="FFFFFF"/>
                </a:solidFill>
                <a:latin typeface="Arial"/>
                <a:cs typeface="Arial"/>
              </a:rPr>
            </a:br>
            <a:r>
              <a:rPr lang="en-US" sz="6600" dirty="0">
                <a:solidFill>
                  <a:srgbClr val="FFFFFF"/>
                </a:solidFill>
                <a:latin typeface="Arial"/>
                <a:cs typeface="Arial"/>
              </a:rPr>
              <a:t>Pymol (3)</a:t>
            </a:r>
            <a:endParaRPr lang="en-US" sz="6600" dirty="0">
              <a:solidFill>
                <a:srgbClr val="FFFFFF"/>
              </a:solidFill>
            </a:endParaRPr>
          </a:p>
        </p:txBody>
      </p:sp>
      <p:sp>
        <p:nvSpPr>
          <p:cNvPr id="3" name="Subtitle 2">
            <a:extLst>
              <a:ext uri="{FF2B5EF4-FFF2-40B4-BE49-F238E27FC236}">
                <a16:creationId xmlns:a16="http://schemas.microsoft.com/office/drawing/2014/main" id="{560E38D5-C187-3F4D-963D-A04D657B016F}"/>
              </a:ext>
            </a:extLst>
          </p:cNvPr>
          <p:cNvSpPr>
            <a:spLocks noGrp="1"/>
          </p:cNvSpPr>
          <p:nvPr>
            <p:ph type="subTitle" idx="1"/>
          </p:nvPr>
        </p:nvSpPr>
        <p:spPr>
          <a:xfrm>
            <a:off x="1527048" y="4599432"/>
            <a:ext cx="9144000" cy="1536192"/>
          </a:xfrm>
        </p:spPr>
        <p:txBody>
          <a:bodyPr>
            <a:normAutofit/>
          </a:bodyPr>
          <a:lstStyle/>
          <a:p>
            <a:r>
              <a:rPr lang="en-US" dirty="0">
                <a:solidFill>
                  <a:srgbClr val="FFFFFF"/>
                </a:solidFill>
              </a:rPr>
              <a:t>Evan Edelstein </a:t>
            </a:r>
          </a:p>
          <a:p>
            <a:endParaRPr lang="en-US" dirty="0">
              <a:solidFill>
                <a:srgbClr val="FFFFFF"/>
              </a:solidFill>
            </a:endParaRPr>
          </a:p>
        </p:txBody>
      </p:sp>
      <p:sp>
        <p:nvSpPr>
          <p:cNvPr id="7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0A6B141-A614-A848-8E5F-502CCDB2B26B}"/>
              </a:ext>
            </a:extLst>
          </p:cNvPr>
          <p:cNvSpPr txBox="1"/>
          <p:nvPr/>
        </p:nvSpPr>
        <p:spPr>
          <a:xfrm>
            <a:off x="-593766" y="155566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8044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C23D1-29B4-F949-AB41-87565AA30622}"/>
              </a:ext>
            </a:extLst>
          </p:cNvPr>
          <p:cNvSpPr>
            <a:spLocks noGrp="1"/>
          </p:cNvSpPr>
          <p:nvPr>
            <p:ph type="title"/>
          </p:nvPr>
        </p:nvSpPr>
        <p:spPr>
          <a:xfrm>
            <a:off x="630936" y="639520"/>
            <a:ext cx="3429000" cy="1719072"/>
          </a:xfrm>
        </p:spPr>
        <p:txBody>
          <a:bodyPr anchor="b">
            <a:normAutofit/>
          </a:bodyPr>
          <a:lstStyle/>
          <a:p>
            <a:r>
              <a:rPr lang="en-US" sz="3800"/>
              <a:t>Animation in Pymol: Scenes and States</a:t>
            </a:r>
          </a:p>
        </p:txBody>
      </p:sp>
      <p:sp>
        <p:nvSpPr>
          <p:cNvPr id="2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268DDD-8696-2A4D-8AC1-396BB84960B8}"/>
              </a:ext>
            </a:extLst>
          </p:cNvPr>
          <p:cNvSpPr>
            <a:spLocks noGrp="1"/>
          </p:cNvSpPr>
          <p:nvPr>
            <p:ph idx="1"/>
          </p:nvPr>
        </p:nvSpPr>
        <p:spPr>
          <a:xfrm>
            <a:off x="630936" y="2807208"/>
            <a:ext cx="3429000" cy="3410712"/>
          </a:xfrm>
        </p:spPr>
        <p:txBody>
          <a:bodyPr anchor="t">
            <a:normAutofit/>
          </a:bodyPr>
          <a:lstStyle/>
          <a:p>
            <a:pPr marL="0" indent="0">
              <a:buNone/>
            </a:pPr>
            <a:r>
              <a:rPr lang="en-US" sz="2200" dirty="0"/>
              <a:t>Load a multistate object and use the following command to map each frame/scene to a state.</a:t>
            </a:r>
          </a:p>
          <a:p>
            <a:r>
              <a:rPr lang="en-US" sz="2200" dirty="0" err="1"/>
              <a:t>cmd.mset</a:t>
            </a:r>
            <a:r>
              <a:rPr lang="en-US" sz="2200" dirty="0"/>
              <a:t>("1 -%d" % </a:t>
            </a:r>
            <a:r>
              <a:rPr lang="en-US" sz="2200" dirty="0" err="1"/>
              <a:t>cmd.count_states</a:t>
            </a:r>
            <a:r>
              <a:rPr lang="en-US" sz="2200" dirty="0"/>
              <a:t>())</a:t>
            </a:r>
          </a:p>
          <a:p>
            <a:pPr marL="0" indent="0">
              <a:buNone/>
            </a:pPr>
            <a:endParaRPr lang="en-US" sz="2200" dirty="0"/>
          </a:p>
        </p:txBody>
      </p:sp>
      <p:pic>
        <p:nvPicPr>
          <p:cNvPr id="7" name="m9" descr="m9">
            <a:hlinkClick r:id="" action="ppaction://media"/>
            <a:extLst>
              <a:ext uri="{FF2B5EF4-FFF2-40B4-BE49-F238E27FC236}">
                <a16:creationId xmlns:a16="http://schemas.microsoft.com/office/drawing/2014/main" id="{F663A626-9245-634F-9457-E0EDB8E4747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4296" y="1487330"/>
            <a:ext cx="6903720" cy="3883340"/>
          </a:xfrm>
          <a:prstGeom prst="rect">
            <a:avLst/>
          </a:prstGeom>
        </p:spPr>
      </p:pic>
    </p:spTree>
    <p:extLst>
      <p:ext uri="{BB962C8B-B14F-4D97-AF65-F5344CB8AC3E}">
        <p14:creationId xmlns:p14="http://schemas.microsoft.com/office/powerpoint/2010/main" val="178273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0137A7-B59C-E448-AC37-7CE4DBE5376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Intro to Cinematography:</a:t>
            </a:r>
            <a:br>
              <a:rPr lang="en-US" sz="28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F7A73C0D-A575-EC40-B112-F06FB96BEDAB}"/>
              </a:ext>
            </a:extLst>
          </p:cNvPr>
          <p:cNvSpPr txBox="1"/>
          <p:nvPr/>
        </p:nvSpPr>
        <p:spPr>
          <a:xfrm>
            <a:off x="4696296" y="574965"/>
            <a:ext cx="6096990" cy="369332"/>
          </a:xfrm>
          <a:prstGeom prst="rect">
            <a:avLst/>
          </a:prstGeom>
          <a:noFill/>
        </p:spPr>
        <p:txBody>
          <a:bodyPr wrap="none" rtlCol="0">
            <a:spAutoFit/>
          </a:bodyPr>
          <a:lstStyle/>
          <a:p>
            <a:r>
              <a:rPr lang="en-US" b="1" dirty="0"/>
              <a:t>The essence of Mise-</a:t>
            </a:r>
            <a:r>
              <a:rPr lang="en-US" b="1" dirty="0" err="1"/>
              <a:t>En</a:t>
            </a:r>
            <a:r>
              <a:rPr lang="en-US" b="1" dirty="0"/>
              <a:t>-Scene is what to include in the scene. </a:t>
            </a:r>
          </a:p>
        </p:txBody>
      </p:sp>
      <p:pic>
        <p:nvPicPr>
          <p:cNvPr id="3076" name="Picture 4" descr="montage | The Chicago School of Media Theory">
            <a:extLst>
              <a:ext uri="{FF2B5EF4-FFF2-40B4-BE49-F238E27FC236}">
                <a16:creationId xmlns:a16="http://schemas.microsoft.com/office/drawing/2014/main" id="{5ABB40AE-7AE8-1641-9382-00889C123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982" y="3885652"/>
            <a:ext cx="2552916" cy="28191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ontage | The Chicago School of Media Theory">
            <a:extLst>
              <a:ext uri="{FF2B5EF4-FFF2-40B4-BE49-F238E27FC236}">
                <a16:creationId xmlns:a16="http://schemas.microsoft.com/office/drawing/2014/main" id="{7BEDADFA-6C0E-CF44-A7C4-97C7523CC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79" b="75925"/>
          <a:stretch/>
        </p:blipFill>
        <p:spPr bwMode="auto">
          <a:xfrm>
            <a:off x="6403099" y="1394937"/>
            <a:ext cx="2587003" cy="13945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66A758-CC6F-7A46-A276-4EDA13CB062C}"/>
              </a:ext>
            </a:extLst>
          </p:cNvPr>
          <p:cNvSpPr txBox="1"/>
          <p:nvPr/>
        </p:nvSpPr>
        <p:spPr>
          <a:xfrm>
            <a:off x="4527804" y="3059668"/>
            <a:ext cx="8014015" cy="369332"/>
          </a:xfrm>
          <a:prstGeom prst="rect">
            <a:avLst/>
          </a:prstGeom>
          <a:noFill/>
        </p:spPr>
        <p:txBody>
          <a:bodyPr wrap="square" rtlCol="0">
            <a:spAutoFit/>
          </a:bodyPr>
          <a:lstStyle/>
          <a:p>
            <a:r>
              <a:rPr lang="en-US" b="1" dirty="0"/>
              <a:t>And Montage is the meaning creating from the juxtaposition of scenes. </a:t>
            </a:r>
          </a:p>
        </p:txBody>
      </p:sp>
      <p:pic>
        <p:nvPicPr>
          <p:cNvPr id="8" name="Picture 7">
            <a:extLst>
              <a:ext uri="{FF2B5EF4-FFF2-40B4-BE49-F238E27FC236}">
                <a16:creationId xmlns:a16="http://schemas.microsoft.com/office/drawing/2014/main" id="{85B06401-4B53-7946-936B-B6F23AC1F20B}"/>
              </a:ext>
            </a:extLst>
          </p:cNvPr>
          <p:cNvPicPr>
            <a:picLocks noChangeAspect="1"/>
          </p:cNvPicPr>
          <p:nvPr/>
        </p:nvPicPr>
        <p:blipFill rotWithShape="1">
          <a:blip r:embed="rId3"/>
          <a:srcRect l="21398" t="28685" r="19227" b="34172"/>
          <a:stretch/>
        </p:blipFill>
        <p:spPr>
          <a:xfrm>
            <a:off x="4347050" y="1667196"/>
            <a:ext cx="7520905" cy="3240573"/>
          </a:xfrm>
          <a:prstGeom prst="rect">
            <a:avLst/>
          </a:prstGeom>
        </p:spPr>
      </p:pic>
    </p:spTree>
    <p:extLst>
      <p:ext uri="{BB962C8B-B14F-4D97-AF65-F5344CB8AC3E}">
        <p14:creationId xmlns:p14="http://schemas.microsoft.com/office/powerpoint/2010/main" val="297381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dissolve">
                                      <p:cBhvr>
                                        <p:cTn id="2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0EF367-B249-9F46-865F-62E9949145EF}"/>
              </a:ext>
            </a:extLst>
          </p:cNvPr>
          <p:cNvSpPr>
            <a:spLocks noGrp="1"/>
          </p:cNvSpPr>
          <p:nvPr>
            <p:ph type="title"/>
          </p:nvPr>
        </p:nvSpPr>
        <p:spPr>
          <a:xfrm>
            <a:off x="630936" y="640080"/>
            <a:ext cx="4818888" cy="1481328"/>
          </a:xfrm>
        </p:spPr>
        <p:txBody>
          <a:bodyPr anchor="b">
            <a:normAutofit/>
          </a:bodyPr>
          <a:lstStyle/>
          <a:p>
            <a:r>
              <a:rPr lang="en-US" sz="4200"/>
              <a:t>Animation in Pymol: Preset Motion</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68B9F7-7258-BF4A-B3DB-A91456B35DA7}"/>
              </a:ext>
            </a:extLst>
          </p:cNvPr>
          <p:cNvSpPr>
            <a:spLocks noGrp="1"/>
          </p:cNvSpPr>
          <p:nvPr>
            <p:ph idx="1"/>
          </p:nvPr>
        </p:nvSpPr>
        <p:spPr>
          <a:xfrm>
            <a:off x="630936" y="2660904"/>
            <a:ext cx="4818888" cy="3547872"/>
          </a:xfrm>
        </p:spPr>
        <p:txBody>
          <a:bodyPr anchor="t">
            <a:normAutofit/>
          </a:bodyPr>
          <a:lstStyle/>
          <a:p>
            <a:r>
              <a:rPr lang="en-US" sz="2200"/>
              <a:t>Easy presets using the movie command:</a:t>
            </a:r>
          </a:p>
          <a:p>
            <a:pPr lvl="1"/>
            <a:r>
              <a:rPr lang="en-US" sz="2200"/>
              <a:t>movie.add_roll(duration, loop,  axis, start)</a:t>
            </a:r>
          </a:p>
          <a:p>
            <a:pPr lvl="1"/>
            <a:r>
              <a:rPr lang="en-US" sz="2200"/>
              <a:t>movie.add_rock(duration, angle, loop, axis, start)</a:t>
            </a:r>
          </a:p>
          <a:p>
            <a:pPr lvl="1"/>
            <a:r>
              <a:rPr lang="en-US" sz="2200"/>
              <a:t>movie.produce(‘name.mp4’, mode = ‘ray’)</a:t>
            </a:r>
          </a:p>
          <a:p>
            <a:pPr lvl="1"/>
            <a:endParaRPr lang="en-US" sz="2200"/>
          </a:p>
        </p:txBody>
      </p:sp>
      <p:pic>
        <p:nvPicPr>
          <p:cNvPr id="5" name="mov" descr="mov">
            <a:hlinkClick r:id="" action="ppaction://media"/>
            <a:extLst>
              <a:ext uri="{FF2B5EF4-FFF2-40B4-BE49-F238E27FC236}">
                <a16:creationId xmlns:a16="http://schemas.microsoft.com/office/drawing/2014/main" id="{E81FE986-4EA3-8449-B602-4059600758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9048" y="1545656"/>
            <a:ext cx="5458968" cy="3766687"/>
          </a:xfrm>
          <a:prstGeom prst="rect">
            <a:avLst/>
          </a:prstGeom>
        </p:spPr>
      </p:pic>
      <p:sp>
        <p:nvSpPr>
          <p:cNvPr id="4" name="Rectangle 3">
            <a:extLst>
              <a:ext uri="{FF2B5EF4-FFF2-40B4-BE49-F238E27FC236}">
                <a16:creationId xmlns:a16="http://schemas.microsoft.com/office/drawing/2014/main" id="{9C86CF9A-9302-F641-B7E2-9544DA7A18FD}"/>
              </a:ext>
            </a:extLst>
          </p:cNvPr>
          <p:cNvSpPr/>
          <p:nvPr/>
        </p:nvSpPr>
        <p:spPr>
          <a:xfrm>
            <a:off x="0" y="6488668"/>
            <a:ext cx="5746188" cy="369332"/>
          </a:xfrm>
          <a:prstGeom prst="rect">
            <a:avLst/>
          </a:prstGeom>
        </p:spPr>
        <p:txBody>
          <a:bodyPr wrap="none">
            <a:spAutoFit/>
          </a:bodyPr>
          <a:lstStyle/>
          <a:p>
            <a:pPr>
              <a:spcAft>
                <a:spcPts val="600"/>
              </a:spcAft>
            </a:pPr>
            <a:r>
              <a:rPr lang="en-US" dirty="0"/>
              <a:t>(these are python commands so use quotes around strings)</a:t>
            </a:r>
            <a:endParaRPr lang="en-US"/>
          </a:p>
        </p:txBody>
      </p:sp>
    </p:spTree>
    <p:extLst>
      <p:ext uri="{BB962C8B-B14F-4D97-AF65-F5344CB8AC3E}">
        <p14:creationId xmlns:p14="http://schemas.microsoft.com/office/powerpoint/2010/main" val="39916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4EBB11-9CD5-E84B-B529-5A56D90AC934}"/>
              </a:ext>
            </a:extLst>
          </p:cNvPr>
          <p:cNvSpPr>
            <a:spLocks noGrp="1"/>
          </p:cNvSpPr>
          <p:nvPr>
            <p:ph type="title"/>
          </p:nvPr>
        </p:nvSpPr>
        <p:spPr>
          <a:xfrm>
            <a:off x="630936" y="630936"/>
            <a:ext cx="3599688" cy="1463040"/>
          </a:xfrm>
        </p:spPr>
        <p:txBody>
          <a:bodyPr anchor="ctr">
            <a:normAutofit/>
          </a:bodyPr>
          <a:lstStyle/>
          <a:p>
            <a:r>
              <a:rPr lang="en-US" sz="3000">
                <a:solidFill>
                  <a:srgbClr val="FFFFFF"/>
                </a:solidFill>
              </a:rPr>
              <a:t>Animation in Pymol: Components</a:t>
            </a:r>
          </a:p>
        </p:txBody>
      </p:sp>
      <p:sp>
        <p:nvSpPr>
          <p:cNvPr id="7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6B796A-E0FE-CA47-A1C7-44416C1B3348}"/>
              </a:ext>
            </a:extLst>
          </p:cNvPr>
          <p:cNvSpPr>
            <a:spLocks noGrp="1"/>
          </p:cNvSpPr>
          <p:nvPr>
            <p:ph idx="1"/>
          </p:nvPr>
        </p:nvSpPr>
        <p:spPr>
          <a:xfrm>
            <a:off x="4474462" y="630936"/>
            <a:ext cx="7074409" cy="1463040"/>
          </a:xfrm>
        </p:spPr>
        <p:txBody>
          <a:bodyPr anchor="ctr">
            <a:normAutofit/>
          </a:bodyPr>
          <a:lstStyle/>
          <a:p>
            <a:r>
              <a:rPr lang="en-US" sz="1500" dirty="0">
                <a:solidFill>
                  <a:srgbClr val="FFFFFF"/>
                </a:solidFill>
              </a:rPr>
              <a:t>There are three main Components of animation in Pymol:</a:t>
            </a:r>
          </a:p>
          <a:p>
            <a:pPr marL="914400" lvl="1" indent="-457200">
              <a:buFont typeface="+mj-lt"/>
              <a:buAutoNum type="arabicPeriod"/>
            </a:pPr>
            <a:r>
              <a:rPr lang="en-US" sz="1500" dirty="0">
                <a:solidFill>
                  <a:srgbClr val="FFFFFF"/>
                </a:solidFill>
              </a:rPr>
              <a:t>Scenes: Camera/Object Information (orientation, color, representation).</a:t>
            </a:r>
          </a:p>
          <a:p>
            <a:pPr marL="914400" lvl="1" indent="-457200">
              <a:buFont typeface="+mj-lt"/>
              <a:buAutoNum type="arabicPeriod"/>
            </a:pPr>
            <a:r>
              <a:rPr lang="en-US" sz="1500" dirty="0">
                <a:solidFill>
                  <a:srgbClr val="FFFFFF"/>
                </a:solidFill>
              </a:rPr>
              <a:t>States: Biological Information/Coordinates (movement, translation, mutation).</a:t>
            </a:r>
          </a:p>
          <a:p>
            <a:pPr marL="914400" lvl="1" indent="-457200">
              <a:buFont typeface="+mj-lt"/>
              <a:buAutoNum type="arabicPeriod"/>
            </a:pPr>
            <a:r>
              <a:rPr lang="en-US" sz="1500" dirty="0">
                <a:solidFill>
                  <a:srgbClr val="FFFFFF"/>
                </a:solidFill>
              </a:rPr>
              <a:t>Frames: a collection of Scenes and States.</a:t>
            </a:r>
          </a:p>
        </p:txBody>
      </p:sp>
      <p:pic>
        <p:nvPicPr>
          <p:cNvPr id="4098" name="Picture 2">
            <a:extLst>
              <a:ext uri="{FF2B5EF4-FFF2-40B4-BE49-F238E27FC236}">
                <a16:creationId xmlns:a16="http://schemas.microsoft.com/office/drawing/2014/main" id="{7498A6BD-02A5-6B41-BE41-34DF3B32E9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216484"/>
            <a:ext cx="10917936" cy="278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591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AE5F7-F88B-B84E-AF8C-2EF799D21EED}"/>
              </a:ext>
            </a:extLst>
          </p:cNvPr>
          <p:cNvSpPr>
            <a:spLocks noGrp="1"/>
          </p:cNvSpPr>
          <p:nvPr>
            <p:ph type="title"/>
          </p:nvPr>
        </p:nvSpPr>
        <p:spPr>
          <a:xfrm>
            <a:off x="630936" y="639520"/>
            <a:ext cx="3429000" cy="1719072"/>
          </a:xfrm>
        </p:spPr>
        <p:txBody>
          <a:bodyPr anchor="b">
            <a:normAutofit/>
          </a:bodyPr>
          <a:lstStyle/>
          <a:p>
            <a:r>
              <a:rPr lang="en-US" sz="3800"/>
              <a:t>Animation in Pymol: Scenes (1)</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B7D8C5-5F69-4948-839C-8FDB3D08F983}"/>
              </a:ext>
            </a:extLst>
          </p:cNvPr>
          <p:cNvSpPr>
            <a:spLocks noGrp="1"/>
          </p:cNvSpPr>
          <p:nvPr>
            <p:ph idx="1"/>
          </p:nvPr>
        </p:nvSpPr>
        <p:spPr>
          <a:xfrm>
            <a:off x="630936" y="2807208"/>
            <a:ext cx="3429000" cy="3410712"/>
          </a:xfrm>
        </p:spPr>
        <p:txBody>
          <a:bodyPr anchor="t">
            <a:normAutofit/>
          </a:bodyPr>
          <a:lstStyle/>
          <a:p>
            <a:r>
              <a:rPr lang="en-US" sz="1500"/>
              <a:t>Simple animation can be made by adjusting the view, i.e. predefined camara movement around a static image. </a:t>
            </a:r>
          </a:p>
          <a:p>
            <a:pPr marL="971550" lvl="1" indent="-514350">
              <a:buFont typeface="+mj-lt"/>
              <a:buAutoNum type="arabicPeriod"/>
            </a:pPr>
            <a:r>
              <a:rPr lang="en-US" sz="1500"/>
              <a:t>mset 1x60 :  for 60 frames or 2 second movie</a:t>
            </a:r>
          </a:p>
          <a:p>
            <a:pPr marL="971550" lvl="1" indent="-514350">
              <a:buFont typeface="+mj-lt"/>
              <a:buAutoNum type="arabicPeriod"/>
            </a:pPr>
            <a:r>
              <a:rPr lang="en-US" sz="1500"/>
              <a:t>mview store: store first scene </a:t>
            </a:r>
          </a:p>
          <a:p>
            <a:pPr marL="971550" lvl="1" indent="-514350">
              <a:buFont typeface="+mj-lt"/>
              <a:buAutoNum type="arabicPeriod"/>
            </a:pPr>
            <a:r>
              <a:rPr lang="en-US" sz="1500"/>
              <a:t>Change camera angle. ex zoom, orient etc.</a:t>
            </a:r>
          </a:p>
          <a:p>
            <a:pPr marL="971550" lvl="1" indent="-514350">
              <a:buFont typeface="+mj-lt"/>
              <a:buAutoNum type="arabicPeriod"/>
            </a:pPr>
            <a:r>
              <a:rPr lang="en-US" sz="1500"/>
              <a:t>mview store, 30</a:t>
            </a:r>
          </a:p>
          <a:p>
            <a:pPr marL="971550" lvl="1" indent="-514350">
              <a:buFont typeface="+mj-lt"/>
              <a:buAutoNum type="arabicPeriod"/>
            </a:pPr>
            <a:r>
              <a:rPr lang="en-US" sz="1500"/>
              <a:t>mview reinterpolate</a:t>
            </a:r>
          </a:p>
          <a:p>
            <a:pPr marL="971550" lvl="1" indent="-514350">
              <a:buFont typeface="+mj-lt"/>
              <a:buAutoNum type="arabicPeriod"/>
            </a:pPr>
            <a:r>
              <a:rPr lang="en-US" sz="1500"/>
              <a:t>mplay</a:t>
            </a:r>
          </a:p>
          <a:p>
            <a:pPr marL="457200" lvl="1" indent="0">
              <a:buNone/>
            </a:pPr>
            <a:endParaRPr lang="en-US" sz="1500"/>
          </a:p>
          <a:p>
            <a:pPr marL="0" indent="0">
              <a:buNone/>
            </a:pPr>
            <a:endParaRPr lang="en-US" sz="1500"/>
          </a:p>
        </p:txBody>
      </p:sp>
      <p:pic>
        <p:nvPicPr>
          <p:cNvPr id="4" name="mov1" descr="mov1">
            <a:hlinkClick r:id="" action="ppaction://media"/>
            <a:extLst>
              <a:ext uri="{FF2B5EF4-FFF2-40B4-BE49-F238E27FC236}">
                <a16:creationId xmlns:a16="http://schemas.microsoft.com/office/drawing/2014/main" id="{F1C2781A-7666-DD42-B85E-88C62807B9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4296" y="1461441"/>
            <a:ext cx="6903720" cy="3935118"/>
          </a:xfrm>
          <a:prstGeom prst="rect">
            <a:avLst/>
          </a:prstGeom>
        </p:spPr>
      </p:pic>
      <p:sp>
        <p:nvSpPr>
          <p:cNvPr id="10" name="TextBox 9">
            <a:extLst>
              <a:ext uri="{FF2B5EF4-FFF2-40B4-BE49-F238E27FC236}">
                <a16:creationId xmlns:a16="http://schemas.microsoft.com/office/drawing/2014/main" id="{FE8BC89C-8974-6E48-A107-CE9DA9D079B5}"/>
              </a:ext>
            </a:extLst>
          </p:cNvPr>
          <p:cNvSpPr txBox="1"/>
          <p:nvPr/>
        </p:nvSpPr>
        <p:spPr>
          <a:xfrm>
            <a:off x="3623372" y="6378365"/>
            <a:ext cx="8568628" cy="369332"/>
          </a:xfrm>
          <a:prstGeom prst="rect">
            <a:avLst/>
          </a:prstGeom>
          <a:noFill/>
        </p:spPr>
        <p:txBody>
          <a:bodyPr wrap="none" rtlCol="0">
            <a:spAutoFit/>
          </a:bodyPr>
          <a:lstStyle/>
          <a:p>
            <a:r>
              <a:rPr lang="en-US" b="1" dirty="0"/>
              <a:t>The appearance affect if from manipulation the depth not from adjustment of the state </a:t>
            </a:r>
          </a:p>
        </p:txBody>
      </p:sp>
    </p:spTree>
    <p:extLst>
      <p:ext uri="{BB962C8B-B14F-4D97-AF65-F5344CB8AC3E}">
        <p14:creationId xmlns:p14="http://schemas.microsoft.com/office/powerpoint/2010/main" val="243238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AE5F7-F88B-B84E-AF8C-2EF799D21EED}"/>
              </a:ext>
            </a:extLst>
          </p:cNvPr>
          <p:cNvSpPr>
            <a:spLocks noGrp="1"/>
          </p:cNvSpPr>
          <p:nvPr>
            <p:ph type="title"/>
          </p:nvPr>
        </p:nvSpPr>
        <p:spPr>
          <a:xfrm>
            <a:off x="630936" y="640080"/>
            <a:ext cx="4818888" cy="1481328"/>
          </a:xfrm>
        </p:spPr>
        <p:txBody>
          <a:bodyPr anchor="b">
            <a:normAutofit/>
          </a:bodyPr>
          <a:lstStyle/>
          <a:p>
            <a:r>
              <a:rPr lang="en-US" sz="5000"/>
              <a:t>Animation in Pymol: Scenes (2)</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B7D8C5-5F69-4948-839C-8FDB3D08F983}"/>
              </a:ext>
            </a:extLst>
          </p:cNvPr>
          <p:cNvSpPr>
            <a:spLocks noGrp="1"/>
          </p:cNvSpPr>
          <p:nvPr>
            <p:ph idx="1"/>
          </p:nvPr>
        </p:nvSpPr>
        <p:spPr>
          <a:xfrm>
            <a:off x="630936" y="2660904"/>
            <a:ext cx="4818888" cy="3547872"/>
          </a:xfrm>
        </p:spPr>
        <p:txBody>
          <a:bodyPr anchor="t">
            <a:normAutofit/>
          </a:bodyPr>
          <a:lstStyle/>
          <a:p>
            <a:r>
              <a:rPr lang="en-US" sz="1900" dirty="0"/>
              <a:t>More advanced scenes can be composed using the Scene command. This allows us to store all the information on screen.</a:t>
            </a:r>
          </a:p>
          <a:p>
            <a:pPr lvl="1"/>
            <a:r>
              <a:rPr lang="en-US" sz="1900" dirty="0"/>
              <a:t>`</a:t>
            </a:r>
            <a:r>
              <a:rPr lang="en-US" sz="1900" dirty="0" err="1"/>
              <a:t>mset</a:t>
            </a:r>
            <a:r>
              <a:rPr lang="en-US" sz="1900" dirty="0"/>
              <a:t> 1x60`</a:t>
            </a:r>
          </a:p>
          <a:p>
            <a:pPr lvl="1"/>
            <a:r>
              <a:rPr lang="en-US" sz="1900" dirty="0"/>
              <a:t>`scene 1, store`</a:t>
            </a:r>
          </a:p>
          <a:p>
            <a:pPr lvl="1"/>
            <a:r>
              <a:rPr lang="en-US" sz="1900" dirty="0"/>
              <a:t>`</a:t>
            </a:r>
            <a:r>
              <a:rPr lang="en-US" sz="1900" dirty="0" err="1"/>
              <a:t>mview</a:t>
            </a:r>
            <a:r>
              <a:rPr lang="en-US" sz="1900" dirty="0"/>
              <a:t> store, 1, scene=1`</a:t>
            </a:r>
          </a:p>
          <a:p>
            <a:pPr lvl="1"/>
            <a:r>
              <a:rPr lang="en-US" sz="1900" dirty="0"/>
              <a:t>Change </a:t>
            </a:r>
            <a:r>
              <a:rPr lang="en-US" sz="1900" dirty="0" err="1"/>
              <a:t>represention</a:t>
            </a:r>
            <a:r>
              <a:rPr lang="en-US" sz="1900" dirty="0"/>
              <a:t>, color, or camera view</a:t>
            </a:r>
          </a:p>
          <a:p>
            <a:pPr lvl="1"/>
            <a:r>
              <a:rPr lang="en-US" sz="1900" dirty="0"/>
              <a:t>`scene 2, store`</a:t>
            </a:r>
          </a:p>
          <a:p>
            <a:pPr lvl="1"/>
            <a:r>
              <a:rPr lang="en-US" sz="1900" dirty="0"/>
              <a:t> `</a:t>
            </a:r>
            <a:r>
              <a:rPr lang="en-US" sz="1900" dirty="0" err="1"/>
              <a:t>mview</a:t>
            </a:r>
            <a:r>
              <a:rPr lang="en-US" sz="1900" dirty="0"/>
              <a:t> store, 30, scene=2`</a:t>
            </a:r>
          </a:p>
          <a:p>
            <a:pPr lvl="1"/>
            <a:r>
              <a:rPr lang="en-US" sz="1900" dirty="0"/>
              <a:t>…</a:t>
            </a:r>
          </a:p>
          <a:p>
            <a:pPr lvl="1"/>
            <a:endParaRPr lang="en-US" sz="1900" dirty="0"/>
          </a:p>
          <a:p>
            <a:pPr marL="0" indent="0">
              <a:buNone/>
            </a:pPr>
            <a:endParaRPr lang="en-US" sz="1900" dirty="0"/>
          </a:p>
        </p:txBody>
      </p:sp>
      <p:pic>
        <p:nvPicPr>
          <p:cNvPr id="5" name="mov2" descr="mov2">
            <a:hlinkClick r:id="" action="ppaction://media"/>
            <a:extLst>
              <a:ext uri="{FF2B5EF4-FFF2-40B4-BE49-F238E27FC236}">
                <a16:creationId xmlns:a16="http://schemas.microsoft.com/office/drawing/2014/main" id="{17C0B881-04C3-A944-BB11-00B49C025E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9048" y="1893666"/>
            <a:ext cx="5458968" cy="3070668"/>
          </a:xfrm>
          <a:prstGeom prst="rect">
            <a:avLst/>
          </a:prstGeom>
        </p:spPr>
      </p:pic>
    </p:spTree>
    <p:extLst>
      <p:ext uri="{BB962C8B-B14F-4D97-AF65-F5344CB8AC3E}">
        <p14:creationId xmlns:p14="http://schemas.microsoft.com/office/powerpoint/2010/main" val="198004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D7A9D-09A4-A342-852C-4EC5A932F6FC}"/>
              </a:ext>
            </a:extLst>
          </p:cNvPr>
          <p:cNvSpPr>
            <a:spLocks noGrp="1"/>
          </p:cNvSpPr>
          <p:nvPr>
            <p:ph type="title"/>
          </p:nvPr>
        </p:nvSpPr>
        <p:spPr>
          <a:xfrm>
            <a:off x="630936" y="639520"/>
            <a:ext cx="3429000" cy="1719072"/>
          </a:xfrm>
        </p:spPr>
        <p:txBody>
          <a:bodyPr anchor="b">
            <a:normAutofit/>
          </a:bodyPr>
          <a:lstStyle/>
          <a:p>
            <a:r>
              <a:rPr lang="en-US" sz="4600"/>
              <a:t>Animation in Pymol: States</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DE43C7-EE07-D046-B6B4-6BD808A3E338}"/>
              </a:ext>
            </a:extLst>
          </p:cNvPr>
          <p:cNvSpPr>
            <a:spLocks noGrp="1"/>
          </p:cNvSpPr>
          <p:nvPr>
            <p:ph idx="1"/>
          </p:nvPr>
        </p:nvSpPr>
        <p:spPr>
          <a:xfrm>
            <a:off x="630936" y="2807208"/>
            <a:ext cx="3429000" cy="3410712"/>
          </a:xfrm>
        </p:spPr>
        <p:txBody>
          <a:bodyPr anchor="t">
            <a:normAutofit/>
          </a:bodyPr>
          <a:lstStyle/>
          <a:p>
            <a:r>
              <a:rPr lang="en-US" sz="1500"/>
              <a:t>More advanced animation can be made by creating new states. States can be made from static pdb structures using the morph command or from multistate pdbs such as those generated by NMR or MD. </a:t>
            </a:r>
          </a:p>
          <a:p>
            <a:pPr marL="914400" lvl="1" indent="-457200">
              <a:buFont typeface="+mj-lt"/>
              <a:buAutoNum type="arabicPeriod"/>
            </a:pPr>
            <a:r>
              <a:rPr lang="en-US" sz="1500"/>
              <a:t>fetch 4DW0 (unbound)</a:t>
            </a:r>
          </a:p>
          <a:p>
            <a:pPr marL="914400" lvl="1" indent="-457200">
              <a:buFont typeface="+mj-lt"/>
              <a:buAutoNum type="arabicPeriod"/>
            </a:pPr>
            <a:r>
              <a:rPr lang="en-US" sz="1500"/>
              <a:t>fetch 4DW1 (bound)</a:t>
            </a:r>
          </a:p>
          <a:p>
            <a:pPr marL="914400" lvl="1" indent="-457200">
              <a:buFont typeface="+mj-lt"/>
              <a:buAutoNum type="arabicPeriod"/>
            </a:pPr>
            <a:r>
              <a:rPr lang="en-US" sz="1500"/>
              <a:t>align 4DW0, 4DW1</a:t>
            </a:r>
          </a:p>
          <a:p>
            <a:pPr marL="914400" lvl="1" indent="-457200">
              <a:buFont typeface="+mj-lt"/>
              <a:buAutoNum type="arabicPeriod"/>
            </a:pPr>
            <a:r>
              <a:rPr lang="en-US" sz="1500"/>
              <a:t>morph morph01, 4DW0, 4DW1</a:t>
            </a:r>
          </a:p>
          <a:p>
            <a:pPr marL="914400" lvl="1" indent="-457200">
              <a:buFont typeface="+mj-lt"/>
              <a:buAutoNum type="arabicPeriod"/>
            </a:pPr>
            <a:r>
              <a:rPr lang="en-US" sz="1500"/>
              <a:t>extract ligand, 4DW1 and organic</a:t>
            </a:r>
          </a:p>
          <a:p>
            <a:pPr marL="914400" lvl="1" indent="-457200">
              <a:buFont typeface="+mj-lt"/>
              <a:buAutoNum type="arabicPeriod"/>
            </a:pPr>
            <a:endParaRPr lang="en-US" sz="1500"/>
          </a:p>
        </p:txBody>
      </p:sp>
      <p:pic>
        <p:nvPicPr>
          <p:cNvPr id="7" name="m5" descr="m5">
            <a:hlinkClick r:id="" action="ppaction://media"/>
            <a:extLst>
              <a:ext uri="{FF2B5EF4-FFF2-40B4-BE49-F238E27FC236}">
                <a16:creationId xmlns:a16="http://schemas.microsoft.com/office/drawing/2014/main" id="{0A9E3DBB-C285-B849-B889-597C7B8C12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4296" y="1487330"/>
            <a:ext cx="6903720" cy="3883340"/>
          </a:xfrm>
          <a:prstGeom prst="rect">
            <a:avLst/>
          </a:prstGeom>
        </p:spPr>
      </p:pic>
    </p:spTree>
    <p:extLst>
      <p:ext uri="{BB962C8B-B14F-4D97-AF65-F5344CB8AC3E}">
        <p14:creationId xmlns:p14="http://schemas.microsoft.com/office/powerpoint/2010/main" val="426905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50F99-172F-684F-8A02-70CA26D4F23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000" kern="1200">
                <a:solidFill>
                  <a:schemeClr val="tx1"/>
                </a:solidFill>
                <a:latin typeface="+mj-lt"/>
                <a:ea typeface="+mj-ea"/>
                <a:cs typeface="+mj-cs"/>
              </a:rPr>
              <a:t>Animation in Pymol: NMR</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D28698-1AB2-0047-A725-BED36B89E2E4}"/>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The conformations in a NMR structures can act as states and be looped over.</a:t>
            </a:r>
          </a:p>
        </p:txBody>
      </p:sp>
      <p:pic>
        <p:nvPicPr>
          <p:cNvPr id="7" name="m6" descr="m6">
            <a:hlinkClick r:id="" action="ppaction://media"/>
            <a:extLst>
              <a:ext uri="{FF2B5EF4-FFF2-40B4-BE49-F238E27FC236}">
                <a16:creationId xmlns:a16="http://schemas.microsoft.com/office/drawing/2014/main" id="{189C2788-B3DA-4A4A-B55E-8D876B0FE0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4296" y="1487330"/>
            <a:ext cx="6903720" cy="3883340"/>
          </a:xfrm>
          <a:prstGeom prst="rect">
            <a:avLst/>
          </a:prstGeom>
        </p:spPr>
      </p:pic>
      <p:sp>
        <p:nvSpPr>
          <p:cNvPr id="4" name="TextBox 3">
            <a:extLst>
              <a:ext uri="{FF2B5EF4-FFF2-40B4-BE49-F238E27FC236}">
                <a16:creationId xmlns:a16="http://schemas.microsoft.com/office/drawing/2014/main" id="{579A7FE2-FA50-DD47-800D-607B87527C3A}"/>
              </a:ext>
            </a:extLst>
          </p:cNvPr>
          <p:cNvSpPr txBox="1"/>
          <p:nvPr/>
        </p:nvSpPr>
        <p:spPr>
          <a:xfrm>
            <a:off x="3647090" y="2648607"/>
            <a:ext cx="184731" cy="369332"/>
          </a:xfrm>
          <a:prstGeom prst="rect">
            <a:avLst/>
          </a:prstGeom>
          <a:noFill/>
        </p:spPr>
        <p:txBody>
          <a:bodyPr wrap="none" rtlCol="0">
            <a:spAutoFit/>
          </a:bodyPr>
          <a:lstStyle/>
          <a:p>
            <a:endParaRPr lang="en-US" u="sng" dirty="0"/>
          </a:p>
        </p:txBody>
      </p:sp>
    </p:spTree>
    <p:extLst>
      <p:ext uri="{BB962C8B-B14F-4D97-AF65-F5344CB8AC3E}">
        <p14:creationId xmlns:p14="http://schemas.microsoft.com/office/powerpoint/2010/main" val="407803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45C564-269E-7A4D-A7D6-24F2D30CBB40}"/>
              </a:ext>
            </a:extLst>
          </p:cNvPr>
          <p:cNvSpPr>
            <a:spLocks noGrp="1"/>
          </p:cNvSpPr>
          <p:nvPr>
            <p:ph type="title"/>
          </p:nvPr>
        </p:nvSpPr>
        <p:spPr>
          <a:xfrm>
            <a:off x="630936" y="639520"/>
            <a:ext cx="3429000" cy="1719072"/>
          </a:xfrm>
        </p:spPr>
        <p:txBody>
          <a:bodyPr anchor="b">
            <a:normAutofit/>
          </a:bodyPr>
          <a:lstStyle/>
          <a:p>
            <a:r>
              <a:rPr lang="en-US" sz="3800"/>
              <a:t>Animation in Pymol: MD Simulation</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342D85-24F3-4A42-84A2-1A6C6BE33BC8}"/>
              </a:ext>
            </a:extLst>
          </p:cNvPr>
          <p:cNvSpPr>
            <a:spLocks noGrp="1"/>
          </p:cNvSpPr>
          <p:nvPr>
            <p:ph idx="1"/>
          </p:nvPr>
        </p:nvSpPr>
        <p:spPr>
          <a:xfrm>
            <a:off x="630936" y="2807208"/>
            <a:ext cx="3429000" cy="3410712"/>
          </a:xfrm>
        </p:spPr>
        <p:txBody>
          <a:bodyPr anchor="t">
            <a:normAutofit/>
          </a:bodyPr>
          <a:lstStyle/>
          <a:p>
            <a:pPr marL="0" indent="0">
              <a:buNone/>
            </a:pPr>
            <a:r>
              <a:rPr lang="en-US" sz="1500"/>
              <a:t>For Amber21 change the file extensions .prmtop to .top and .mdcrd to .trj.  </a:t>
            </a:r>
          </a:p>
          <a:p>
            <a:r>
              <a:rPr lang="en-US" sz="1500"/>
              <a:t>set defer_builds_mode, 3 </a:t>
            </a:r>
          </a:p>
          <a:p>
            <a:r>
              <a:rPr lang="en-US" sz="1500"/>
              <a:t>load `topology file`</a:t>
            </a:r>
          </a:p>
          <a:p>
            <a:r>
              <a:rPr lang="en-US" sz="1500"/>
              <a:t>load_traj `trajectory file`</a:t>
            </a:r>
          </a:p>
          <a:p>
            <a:r>
              <a:rPr lang="en-US" sz="1500"/>
              <a:t>smooth</a:t>
            </a:r>
          </a:p>
          <a:p>
            <a:r>
              <a:rPr lang="en-US" sz="1500"/>
              <a:t>intra_fit SampleTrajectory</a:t>
            </a:r>
          </a:p>
          <a:p>
            <a:pPr marL="0" indent="0">
              <a:buNone/>
            </a:pPr>
            <a:r>
              <a:rPr lang="en-US" sz="1500"/>
              <a:t>The frames of the MD are now saved as </a:t>
            </a:r>
            <a:r>
              <a:rPr lang="en-US" sz="1500" b="1"/>
              <a:t>states</a:t>
            </a:r>
            <a:r>
              <a:rPr lang="en-US" sz="1500"/>
              <a:t> and can converted into a movie.</a:t>
            </a:r>
          </a:p>
          <a:p>
            <a:pPr lvl="1"/>
            <a:endParaRPr lang="en-US" sz="1500"/>
          </a:p>
        </p:txBody>
      </p:sp>
      <p:pic>
        <p:nvPicPr>
          <p:cNvPr id="4" name="cd86_ctla4_final" descr="cd86_ctla4_final">
            <a:hlinkClick r:id="" action="ppaction://media"/>
            <a:extLst>
              <a:ext uri="{FF2B5EF4-FFF2-40B4-BE49-F238E27FC236}">
                <a16:creationId xmlns:a16="http://schemas.microsoft.com/office/drawing/2014/main" id="{952240AB-C78A-EE46-B44F-659C27F7EF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4296" y="1487330"/>
            <a:ext cx="6903720" cy="3883340"/>
          </a:xfrm>
          <a:prstGeom prst="rect">
            <a:avLst/>
          </a:prstGeom>
        </p:spPr>
      </p:pic>
    </p:spTree>
    <p:extLst>
      <p:ext uri="{BB962C8B-B14F-4D97-AF65-F5344CB8AC3E}">
        <p14:creationId xmlns:p14="http://schemas.microsoft.com/office/powerpoint/2010/main" val="184364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5898</TotalTime>
  <Words>653</Words>
  <Application>Microsoft Macintosh PowerPoint</Application>
  <PresentationFormat>Widescreen</PresentationFormat>
  <Paragraphs>92</Paragraphs>
  <Slides>10</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Molecular Modeling Program:  Pymol (3)</vt:lpstr>
      <vt:lpstr>Intro to Cinematography: </vt:lpstr>
      <vt:lpstr>Animation in Pymol: Preset Motion</vt:lpstr>
      <vt:lpstr>Animation in Pymol: Components</vt:lpstr>
      <vt:lpstr>Animation in Pymol: Scenes (1)</vt:lpstr>
      <vt:lpstr>Animation in Pymol: Scenes (2)</vt:lpstr>
      <vt:lpstr>Animation in Pymol: States</vt:lpstr>
      <vt:lpstr>Animation in Pymol: NMR</vt:lpstr>
      <vt:lpstr>Animation in Pymol: MD Simulation</vt:lpstr>
      <vt:lpstr>Animation in Pymol: Scenes and States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Modeling Program:  Pymol (3)</dc:title>
  <dc:creator>Evan Edelstein [student]</dc:creator>
  <cp:lastModifiedBy>Evan Edelstein [student]</cp:lastModifiedBy>
  <cp:revision>11</cp:revision>
  <dcterms:created xsi:type="dcterms:W3CDTF">2022-03-04T14:09:46Z</dcterms:created>
  <dcterms:modified xsi:type="dcterms:W3CDTF">2022-03-08T16:28:34Z</dcterms:modified>
</cp:coreProperties>
</file>